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1" r:id="rId2"/>
    <p:sldId id="342" r:id="rId3"/>
    <p:sldId id="372" r:id="rId4"/>
    <p:sldId id="379" r:id="rId5"/>
    <p:sldId id="378" r:id="rId6"/>
    <p:sldId id="380" r:id="rId7"/>
    <p:sldId id="381" r:id="rId8"/>
    <p:sldId id="382" r:id="rId9"/>
    <p:sldId id="383" r:id="rId10"/>
    <p:sldId id="389" r:id="rId11"/>
    <p:sldId id="384" r:id="rId12"/>
    <p:sldId id="390" r:id="rId13"/>
    <p:sldId id="385" r:id="rId14"/>
    <p:sldId id="386" r:id="rId15"/>
    <p:sldId id="387" r:id="rId16"/>
    <p:sldId id="391" r:id="rId17"/>
    <p:sldId id="392" r:id="rId18"/>
    <p:sldId id="3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CC33"/>
    <a:srgbClr val="00CC00"/>
    <a:srgbClr val="996600"/>
    <a:srgbClr val="CC9900"/>
    <a:srgbClr val="FF0066"/>
    <a:srgbClr val="FF33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71" autoAdjust="0"/>
  </p:normalViewPr>
  <p:slideViewPr>
    <p:cSldViewPr>
      <p:cViewPr>
        <p:scale>
          <a:sx n="66" d="100"/>
          <a:sy n="66" d="100"/>
        </p:scale>
        <p:origin x="-127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51883A9-8364-4FDC-AEA0-557684A54993}" type="datetimeFigureOut">
              <a:rPr lang="en-US" smtClean="0"/>
              <a:pPr/>
              <a:t>9/27/2012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5292FB1-6D12-44D4-80A9-11430C4D7F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1883A9-8364-4FDC-AEA0-557684A54993}"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2FB1-6D12-44D4-80A9-11430C4D7F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1883A9-8364-4FDC-AEA0-557684A54993}"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2FB1-6D12-44D4-80A9-11430C4D7F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1883A9-8364-4FDC-AEA0-557684A54993}"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2FB1-6D12-44D4-80A9-11430C4D7F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1883A9-8364-4FDC-AEA0-557684A54993}"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2FB1-6D12-44D4-80A9-11430C4D7F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1883A9-8364-4FDC-AEA0-557684A54993}"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2FB1-6D12-44D4-80A9-11430C4D7F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1883A9-8364-4FDC-AEA0-557684A54993}" type="datetimeFigureOut">
              <a:rPr lang="en-US" smtClean="0"/>
              <a:pPr/>
              <a:t>9/27/2012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92FB1-6D12-44D4-80A9-11430C4D7F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1883A9-8364-4FDC-AEA0-557684A54993}" type="datetimeFigureOut">
              <a:rPr lang="en-US" smtClean="0"/>
              <a:pPr/>
              <a:t>9/27/2012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92FB1-6D12-44D4-80A9-11430C4D7F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883A9-8364-4FDC-AEA0-557684A54993}" type="datetimeFigureOut">
              <a:rPr lang="en-US" smtClean="0"/>
              <a:pPr/>
              <a:t>9/27/2012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92FB1-6D12-44D4-80A9-11430C4D7F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1883A9-8364-4FDC-AEA0-557684A54993}"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2FB1-6D12-44D4-80A9-11430C4D7F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1883A9-8364-4FDC-AEA0-557684A54993}"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5292FB1-6D12-44D4-80A9-11430C4D7F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1" name="camera.wav"/>
          </p:stSnd>
        </p:sndAc>
      </p:transition>
    </mc:Choice>
    <mc:Fallback xmlns="">
      <p:transition spd="slow">
        <p:fade/>
        <p:sndAc>
          <p:stSnd>
            <p:snd r:embed="rId3"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0.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1883A9-8364-4FDC-AEA0-557684A54993}" type="datetimeFigureOut">
              <a:rPr lang="en-US" smtClean="0"/>
              <a:pPr/>
              <a:t>9/27/2012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292FB1-6D12-44D4-80A9-11430C4D7F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p:sndAc>
          <p:stSnd>
            <p:snd r:embed="rId13" name="camera.wav"/>
          </p:stSnd>
        </p:sndAc>
      </p:transition>
    </mc:Choice>
    <mc:Fallback xmlns="">
      <p:transition spd="slow">
        <p:fade/>
        <p:sndAc>
          <p:stSnd>
            <p:snd r:embed="rId14" name="camera.wav"/>
          </p:stSnd>
        </p:sndAc>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1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londonhistorians.files.wordpress.com/2011/05/500px_jeremybentham_autoicon.jpg"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16.xml.rels><?xml version="1.0" encoding="UTF-8" standalone="yes"?>
<Relationships xmlns="http://schemas.openxmlformats.org/package/2006/relationships"><Relationship Id="rId3" Type="http://schemas.openxmlformats.org/officeDocument/2006/relationships/hyperlink" Target="https://www.edx.org/"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5.xml.rels><?xml version="1.0" encoding="UTF-8" standalone="yes"?>
<Relationships xmlns="http://schemas.openxmlformats.org/package/2006/relationships"><Relationship Id="rId3" Type="http://schemas.openxmlformats.org/officeDocument/2006/relationships/hyperlink" Target="http://www.justiceharvard.org/"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57200"/>
            <a:ext cx="8839200" cy="2800767"/>
          </a:xfrm>
          <a:prstGeom prst="rect">
            <a:avLst/>
          </a:prstGeom>
          <a:noFill/>
        </p:spPr>
        <p:txBody>
          <a:bodyPr wrap="square" rtlCol="0">
            <a:spAutoFit/>
          </a:bodyPr>
          <a:lstStyle/>
          <a:p>
            <a:pPr algn="ctr"/>
            <a:r>
              <a:rPr lang="en-US" sz="6600" b="1" dirty="0" smtClean="0">
                <a:solidFill>
                  <a:srgbClr val="FFFF00"/>
                </a:solidFill>
                <a:latin typeface="+mj-lt"/>
              </a:rPr>
              <a:t>Advanced </a:t>
            </a:r>
            <a:r>
              <a:rPr lang="en-US" sz="6600" b="1" dirty="0">
                <a:solidFill>
                  <a:srgbClr val="FFFF00"/>
                </a:solidFill>
                <a:latin typeface="+mj-lt"/>
              </a:rPr>
              <a:t>Academic Reading and </a:t>
            </a:r>
            <a:r>
              <a:rPr lang="en-US" sz="6600" b="1" dirty="0" smtClean="0">
                <a:solidFill>
                  <a:srgbClr val="FFFF00"/>
                </a:solidFill>
                <a:latin typeface="+mj-lt"/>
              </a:rPr>
              <a:t>Discussion</a:t>
            </a:r>
            <a:endParaRPr lang="en-US" sz="2000" b="1" dirty="0" smtClean="0">
              <a:solidFill>
                <a:srgbClr val="FFFF00"/>
              </a:solidFill>
              <a:latin typeface="+mj-lt"/>
            </a:endParaRPr>
          </a:p>
          <a:p>
            <a:pPr algn="ctr"/>
            <a:r>
              <a:rPr lang="en-US" sz="4400" b="1" dirty="0" smtClean="0">
                <a:latin typeface="+mj-lt"/>
              </a:rPr>
              <a:t>Fall 2012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57967"/>
            <a:ext cx="9525000" cy="37524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457615"/>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3470"/>
            <a:ext cx="87630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5400" b="1" dirty="0">
                <a:solidFill>
                  <a:srgbClr val="FFFF00"/>
                </a:solidFill>
                <a:latin typeface="+mj-lt"/>
              </a:rPr>
              <a:t>e</a:t>
            </a:r>
            <a:r>
              <a:rPr lang="en-US" sz="5400" b="1" dirty="0" smtClean="0">
                <a:solidFill>
                  <a:srgbClr val="FFFF00"/>
                </a:solidFill>
                <a:latin typeface="+mj-lt"/>
              </a:rPr>
              <a:t>mergency room</a:t>
            </a:r>
            <a:endParaRPr lang="en-US" sz="3200" b="1" dirty="0" smtClean="0">
              <a:solidFill>
                <a:srgbClr val="FFFF00"/>
              </a:solidFill>
              <a:latin typeface="+mj-lt"/>
            </a:endParaRPr>
          </a:p>
        </p:txBody>
      </p:sp>
      <p:pic>
        <p:nvPicPr>
          <p:cNvPr id="2052" name="Picture 4" descr="http://physician-employment-opportunities.com/wp-content/uploads/2012/07/emergencyroomphysicianjo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23194"/>
            <a:ext cx="6553200" cy="5130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851009"/>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04530"/>
            <a:ext cx="8763000" cy="486287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5400" b="1" dirty="0" smtClean="0">
                <a:solidFill>
                  <a:srgbClr val="FFFF00"/>
                </a:solidFill>
                <a:latin typeface="+mj-lt"/>
              </a:rPr>
              <a:t>Scenario 4</a:t>
            </a:r>
          </a:p>
          <a:p>
            <a:r>
              <a:rPr lang="en-US" sz="3200" b="1" dirty="0" smtClean="0">
                <a:latin typeface="+mj-lt"/>
              </a:rPr>
              <a:t>This time, you’re an organ transplant surgeon. You have five patients who are in desperate need of an organ transplant in order to survive. In the next room, there is a healthy man who came to the hospital for a checkup. He is taking a nap. </a:t>
            </a:r>
            <a:r>
              <a:rPr lang="en-US" sz="3200" b="1" dirty="0" smtClean="0">
                <a:solidFill>
                  <a:srgbClr val="FFFF00"/>
                </a:solidFill>
                <a:latin typeface="+mj-lt"/>
              </a:rPr>
              <a:t>What’s the right thing to do? If you were the doctor, would you steal the healthy man’s organ in order to save the five patients?</a:t>
            </a:r>
          </a:p>
        </p:txBody>
      </p:sp>
    </p:spTree>
    <p:extLst>
      <p:ext uri="{BB962C8B-B14F-4D97-AF65-F5344CB8AC3E}">
        <p14:creationId xmlns:p14="http://schemas.microsoft.com/office/powerpoint/2010/main" val="259175483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3470"/>
            <a:ext cx="87630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5400" b="1" dirty="0">
                <a:solidFill>
                  <a:srgbClr val="FFFF00"/>
                </a:solidFill>
                <a:latin typeface="+mj-lt"/>
              </a:rPr>
              <a:t>o</a:t>
            </a:r>
            <a:r>
              <a:rPr lang="en-US" sz="5400" b="1" dirty="0" smtClean="0">
                <a:solidFill>
                  <a:srgbClr val="FFFF00"/>
                </a:solidFill>
                <a:latin typeface="+mj-lt"/>
              </a:rPr>
              <a:t>rgan transplant surgery</a:t>
            </a:r>
            <a:endParaRPr lang="en-US" sz="3200" b="1" dirty="0" smtClean="0">
              <a:solidFill>
                <a:srgbClr val="FFFF00"/>
              </a:solidFill>
              <a:latin typeface="+mj-lt"/>
            </a:endParaRPr>
          </a:p>
        </p:txBody>
      </p:sp>
      <p:pic>
        <p:nvPicPr>
          <p:cNvPr id="6146" name="Picture 2" descr="http://petrifish.files.wordpress.com/2011/09/kid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6705600"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93246"/>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64481"/>
            <a:ext cx="8763000" cy="369331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5400" b="1" dirty="0" smtClean="0">
                <a:solidFill>
                  <a:srgbClr val="FFFF00"/>
                </a:solidFill>
                <a:latin typeface="+mj-lt"/>
              </a:rPr>
              <a:t>Lecture Questions</a:t>
            </a:r>
          </a:p>
          <a:p>
            <a:pPr algn="ctr"/>
            <a:endParaRPr lang="en-US" sz="2000" b="1" dirty="0" smtClean="0">
              <a:solidFill>
                <a:srgbClr val="FFFF00"/>
              </a:solidFill>
              <a:latin typeface="+mj-lt"/>
            </a:endParaRPr>
          </a:p>
          <a:p>
            <a:pPr marL="514350" indent="-514350">
              <a:buAutoNum type="arabicPeriod"/>
            </a:pPr>
            <a:r>
              <a:rPr lang="en-US" sz="3200" b="1" dirty="0" smtClean="0">
                <a:solidFill>
                  <a:schemeClr val="tx1"/>
                </a:solidFill>
                <a:latin typeface="+mj-lt"/>
              </a:rPr>
              <a:t>What are the two moral principles that Professor </a:t>
            </a:r>
            <a:r>
              <a:rPr lang="en-US" sz="3200" b="1" dirty="0" err="1" smtClean="0">
                <a:solidFill>
                  <a:schemeClr val="tx1"/>
                </a:solidFill>
                <a:latin typeface="+mj-lt"/>
              </a:rPr>
              <a:t>Sandel</a:t>
            </a:r>
            <a:r>
              <a:rPr lang="en-US" sz="3200" b="1" dirty="0" smtClean="0">
                <a:solidFill>
                  <a:schemeClr val="tx1"/>
                </a:solidFill>
                <a:latin typeface="+mj-lt"/>
              </a:rPr>
              <a:t> talks about?</a:t>
            </a:r>
          </a:p>
          <a:p>
            <a:pPr marL="514350" indent="-514350">
              <a:buAutoNum type="arabicPeriod"/>
            </a:pPr>
            <a:r>
              <a:rPr lang="en-US" sz="3200" b="1" dirty="0" smtClean="0">
                <a:solidFill>
                  <a:schemeClr val="tx1"/>
                </a:solidFill>
                <a:latin typeface="+mj-lt"/>
              </a:rPr>
              <a:t>Which famous philosophers invented these two types of moral reasoning?</a:t>
            </a:r>
          </a:p>
          <a:p>
            <a:endParaRPr lang="en-US" sz="3200" b="1" dirty="0" smtClean="0">
              <a:solidFill>
                <a:srgbClr val="FFFF00"/>
              </a:solidFill>
              <a:latin typeface="+mj-lt"/>
            </a:endParaRPr>
          </a:p>
        </p:txBody>
      </p:sp>
    </p:spTree>
    <p:extLst>
      <p:ext uri="{BB962C8B-B14F-4D97-AF65-F5344CB8AC3E}">
        <p14:creationId xmlns:p14="http://schemas.microsoft.com/office/powerpoint/2010/main" val="245886450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eremy bentham auto-ic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0"/>
            <a:ext cx="7010400" cy="6880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7600" y="5867400"/>
            <a:ext cx="51816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smtClean="0">
                <a:solidFill>
                  <a:schemeClr val="tx1"/>
                </a:solidFill>
                <a:latin typeface="+mj-lt"/>
              </a:rPr>
              <a:t>Jeremy Bentham (1748-1832) </a:t>
            </a:r>
          </a:p>
        </p:txBody>
      </p:sp>
    </p:spTree>
    <p:extLst>
      <p:ext uri="{BB962C8B-B14F-4D97-AF65-F5344CB8AC3E}">
        <p14:creationId xmlns:p14="http://schemas.microsoft.com/office/powerpoint/2010/main" val="113481722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ulturenotebook.files.wordpress.com/2012/04/kant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022" y="0"/>
            <a:ext cx="6626578" cy="6926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67400"/>
            <a:ext cx="51816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smtClean="0">
                <a:solidFill>
                  <a:schemeClr val="tx1"/>
                </a:solidFill>
                <a:latin typeface="+mj-lt"/>
              </a:rPr>
              <a:t>Immanuel Kant (1724-1804) </a:t>
            </a:r>
          </a:p>
        </p:txBody>
      </p:sp>
    </p:spTree>
    <p:extLst>
      <p:ext uri="{BB962C8B-B14F-4D97-AF65-F5344CB8AC3E}">
        <p14:creationId xmlns:p14="http://schemas.microsoft.com/office/powerpoint/2010/main" val="297591160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382000"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b="1" dirty="0" smtClean="0">
                <a:solidFill>
                  <a:schemeClr val="tx1"/>
                </a:solidFill>
                <a:latin typeface="+mj-lt"/>
              </a:rPr>
              <a:t>Do you want to take </a:t>
            </a:r>
          </a:p>
          <a:p>
            <a:pPr algn="ctr"/>
            <a:r>
              <a:rPr lang="en-US" sz="4000" b="1" dirty="0" smtClean="0">
                <a:solidFill>
                  <a:schemeClr val="tx1"/>
                </a:solidFill>
                <a:latin typeface="+mj-lt"/>
              </a:rPr>
              <a:t>a </a:t>
            </a:r>
            <a:r>
              <a:rPr lang="en-US" sz="4000" b="1" dirty="0" smtClean="0">
                <a:solidFill>
                  <a:srgbClr val="FFFF00"/>
                </a:solidFill>
                <a:latin typeface="+mj-lt"/>
              </a:rPr>
              <a:t>Harvard course </a:t>
            </a:r>
            <a:r>
              <a:rPr lang="en-US" sz="4000" b="1" dirty="0" smtClean="0">
                <a:solidFill>
                  <a:schemeClr val="tx1"/>
                </a:solidFill>
                <a:latin typeface="+mj-lt"/>
              </a:rPr>
              <a:t>for </a:t>
            </a:r>
            <a:r>
              <a:rPr lang="en-US" sz="4000" b="1" dirty="0" smtClean="0">
                <a:solidFill>
                  <a:srgbClr val="FFFF00"/>
                </a:solidFill>
                <a:latin typeface="+mj-lt"/>
              </a:rPr>
              <a:t>FREE</a:t>
            </a:r>
            <a:r>
              <a:rPr lang="en-US" sz="4000" b="1" dirty="0" smtClean="0">
                <a:solidFill>
                  <a:schemeClr val="tx1"/>
                </a:solidFill>
                <a:latin typeface="+mj-lt"/>
              </a:rPr>
              <a:t>?</a:t>
            </a:r>
          </a:p>
        </p:txBody>
      </p:sp>
      <p:pic>
        <p:nvPicPr>
          <p:cNvPr id="1026" name="Picture 2" descr="http://img.mit.edu/newsoffice/images/article_images/original/20120501141221-1.jpg">
            <a:hlinkClick r:id="rId3"/>
          </p:cNvPr>
          <p:cNvPicPr>
            <a:picLocks noChangeAspect="1" noChangeArrowheads="1"/>
          </p:cNvPicPr>
          <p:nvPr/>
        </p:nvPicPr>
        <p:blipFill>
          <a:blip r:embed="rId4"/>
          <a:srcRect/>
          <a:stretch>
            <a:fillRect/>
          </a:stretch>
        </p:blipFill>
        <p:spPr bwMode="auto">
          <a:xfrm>
            <a:off x="2667000" y="2438400"/>
            <a:ext cx="3726164"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7591160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03731"/>
            <a:ext cx="8686800" cy="513986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7200" b="1" dirty="0" smtClean="0">
                <a:latin typeface="+mj-lt"/>
              </a:rPr>
              <a:t>Homework</a:t>
            </a:r>
          </a:p>
          <a:p>
            <a:pPr marL="742950" indent="-742950">
              <a:buAutoNum type="arabicPeriod"/>
            </a:pPr>
            <a:endParaRPr lang="en-US" sz="800" dirty="0" smtClean="0">
              <a:solidFill>
                <a:srgbClr val="FFFF00"/>
              </a:solidFill>
              <a:latin typeface="+mj-lt"/>
            </a:endParaRPr>
          </a:p>
          <a:p>
            <a:pPr marL="742950" indent="-742950">
              <a:buAutoNum type="arabicPeriod"/>
            </a:pPr>
            <a:endParaRPr lang="en-US" sz="800" dirty="0">
              <a:solidFill>
                <a:srgbClr val="FFFF00"/>
              </a:solidFill>
              <a:latin typeface="+mj-lt"/>
            </a:endParaRPr>
          </a:p>
          <a:p>
            <a:pPr marL="742950" indent="-742950">
              <a:buAutoNum type="arabicPeriod"/>
            </a:pPr>
            <a:r>
              <a:rPr lang="en-US" sz="3600" dirty="0" smtClean="0">
                <a:latin typeface="+mj-lt"/>
              </a:rPr>
              <a:t>Read </a:t>
            </a:r>
            <a:r>
              <a:rPr lang="en-US" sz="3600" b="1" u="sng" dirty="0" smtClean="0">
                <a:solidFill>
                  <a:srgbClr val="FFFF00"/>
                </a:solidFill>
                <a:latin typeface="+mj-lt"/>
              </a:rPr>
              <a:t>Unit 12: Cyber Crime</a:t>
            </a:r>
            <a:r>
              <a:rPr lang="en-US" sz="3600" dirty="0" smtClean="0">
                <a:solidFill>
                  <a:srgbClr val="FFFF00"/>
                </a:solidFill>
                <a:latin typeface="+mj-lt"/>
              </a:rPr>
              <a:t> </a:t>
            </a:r>
            <a:r>
              <a:rPr lang="en-US" sz="3600" dirty="0" smtClean="0">
                <a:latin typeface="+mj-lt"/>
              </a:rPr>
              <a:t>and do the following:</a:t>
            </a:r>
          </a:p>
          <a:p>
            <a:pPr marL="742950" indent="-742950"/>
            <a:endParaRPr lang="en-US" sz="1200" dirty="0" smtClean="0">
              <a:latin typeface="+mj-lt"/>
            </a:endParaRPr>
          </a:p>
          <a:p>
            <a:pPr marL="742950" indent="-742950"/>
            <a:r>
              <a:rPr lang="en-US" sz="3600" dirty="0" smtClean="0">
                <a:latin typeface="+mj-lt"/>
              </a:rPr>
              <a:t>	</a:t>
            </a:r>
            <a:r>
              <a:rPr lang="en-US" sz="3600" dirty="0" smtClean="0">
                <a:solidFill>
                  <a:srgbClr val="FFFF00"/>
                </a:solidFill>
                <a:latin typeface="+mj-lt"/>
              </a:rPr>
              <a:t>1)</a:t>
            </a:r>
            <a:r>
              <a:rPr lang="en-US" sz="3600" dirty="0" smtClean="0">
                <a:latin typeface="+mj-lt"/>
              </a:rPr>
              <a:t> Become familiar with the </a:t>
            </a:r>
            <a:r>
              <a:rPr lang="en-US" sz="3600" dirty="0" smtClean="0">
                <a:solidFill>
                  <a:srgbClr val="FFFF00"/>
                </a:solidFill>
                <a:latin typeface="+mj-lt"/>
              </a:rPr>
              <a:t>vocabulary words and expressions</a:t>
            </a:r>
            <a:r>
              <a:rPr lang="en-US" sz="3600" dirty="0" smtClean="0">
                <a:latin typeface="+mj-lt"/>
              </a:rPr>
              <a:t> used in the article.</a:t>
            </a:r>
          </a:p>
          <a:p>
            <a:pPr marL="742950" indent="-742950"/>
            <a:endParaRPr lang="en-US" sz="1200" dirty="0" smtClean="0">
              <a:latin typeface="+mj-lt"/>
            </a:endParaRPr>
          </a:p>
          <a:p>
            <a:pPr marL="742950" indent="-742950"/>
            <a:r>
              <a:rPr lang="en-US" sz="3600" dirty="0" smtClean="0">
                <a:latin typeface="+mj-lt"/>
              </a:rPr>
              <a:t>	</a:t>
            </a:r>
            <a:r>
              <a:rPr lang="en-US" sz="3600" dirty="0" smtClean="0">
                <a:solidFill>
                  <a:srgbClr val="FFFF00"/>
                </a:solidFill>
                <a:latin typeface="+mj-lt"/>
              </a:rPr>
              <a:t>2)</a:t>
            </a:r>
            <a:r>
              <a:rPr lang="en-US" sz="3600" dirty="0" smtClean="0">
                <a:latin typeface="+mj-lt"/>
              </a:rPr>
              <a:t> Think about how you would answer the discussion questions on </a:t>
            </a:r>
            <a:r>
              <a:rPr lang="en-US" sz="3600" dirty="0" smtClean="0">
                <a:solidFill>
                  <a:srgbClr val="FFFF00"/>
                </a:solidFill>
                <a:latin typeface="+mj-lt"/>
              </a:rPr>
              <a:t>page 48</a:t>
            </a:r>
            <a:r>
              <a:rPr lang="en-US" sz="3600" dirty="0" smtClean="0">
                <a:latin typeface="+mj-lt"/>
              </a:rPr>
              <a:t>.</a:t>
            </a:r>
          </a:p>
        </p:txBody>
      </p:sp>
    </p:spTree>
    <p:extLst>
      <p:ext uri="{BB962C8B-B14F-4D97-AF65-F5344CB8AC3E}">
        <p14:creationId xmlns:p14="http://schemas.microsoft.com/office/powerpoint/2010/main" val="328950627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144000" cy="34163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7200" b="1" dirty="0" smtClean="0">
                <a:solidFill>
                  <a:srgbClr val="FFFF00"/>
                </a:solidFill>
                <a:latin typeface="+mj-lt"/>
              </a:rPr>
              <a:t>Have a fantastic </a:t>
            </a:r>
            <a:r>
              <a:rPr lang="en-US" sz="7200" b="1" dirty="0" err="1" smtClean="0">
                <a:solidFill>
                  <a:srgbClr val="FFFF00"/>
                </a:solidFill>
                <a:latin typeface="+mj-lt"/>
              </a:rPr>
              <a:t>Chuseok</a:t>
            </a:r>
            <a:r>
              <a:rPr lang="en-US" sz="7200" b="1" dirty="0" smtClean="0">
                <a:solidFill>
                  <a:srgbClr val="FFFF00"/>
                </a:solidFill>
                <a:latin typeface="+mj-lt"/>
              </a:rPr>
              <a:t>! See you on Monday, October 8!</a:t>
            </a:r>
            <a:endParaRPr lang="en-US" sz="3600" b="1" dirty="0" smtClean="0">
              <a:solidFill>
                <a:srgbClr val="FFFF00"/>
              </a:solidFill>
              <a:latin typeface="+mj-lt"/>
            </a:endParaRPr>
          </a:p>
        </p:txBody>
      </p:sp>
    </p:spTree>
    <p:extLst>
      <p:ext uri="{BB962C8B-B14F-4D97-AF65-F5344CB8AC3E}">
        <p14:creationId xmlns:p14="http://schemas.microsoft.com/office/powerpoint/2010/main" val="327481798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600"/>
            <a:ext cx="8686800" cy="5416868"/>
          </a:xfrm>
          <a:prstGeom prst="rect">
            <a:avLst/>
          </a:prstGeom>
          <a:noFill/>
        </p:spPr>
        <p:txBody>
          <a:bodyPr wrap="square" rtlCol="0">
            <a:spAutoFit/>
          </a:bodyPr>
          <a:lstStyle/>
          <a:p>
            <a:r>
              <a:rPr lang="en-US" sz="7200" b="1" dirty="0" smtClean="0">
                <a:latin typeface="+mj-lt"/>
              </a:rPr>
              <a:t>Attendance</a:t>
            </a:r>
          </a:p>
          <a:p>
            <a:endParaRPr lang="en-US" sz="1400" dirty="0">
              <a:latin typeface="+mj-lt"/>
            </a:endParaRPr>
          </a:p>
          <a:p>
            <a:r>
              <a:rPr lang="en-US" sz="6000" b="1" dirty="0" smtClean="0">
                <a:solidFill>
                  <a:srgbClr val="FFFF00"/>
                </a:solidFill>
                <a:latin typeface="+mj-lt"/>
              </a:rPr>
              <a:t>Please raise </a:t>
            </a:r>
          </a:p>
          <a:p>
            <a:r>
              <a:rPr lang="en-US" sz="6000" b="1" dirty="0" smtClean="0">
                <a:solidFill>
                  <a:srgbClr val="FFFF00"/>
                </a:solidFill>
                <a:latin typeface="+mj-lt"/>
              </a:rPr>
              <a:t>your hand </a:t>
            </a:r>
          </a:p>
          <a:p>
            <a:r>
              <a:rPr lang="en-US" sz="6000" b="1" dirty="0" smtClean="0">
                <a:solidFill>
                  <a:srgbClr val="FFFF00"/>
                </a:solidFill>
                <a:latin typeface="+mj-lt"/>
              </a:rPr>
              <a:t>and say </a:t>
            </a:r>
          </a:p>
          <a:p>
            <a:r>
              <a:rPr lang="en-US" sz="8000" b="1" dirty="0" smtClean="0">
                <a:solidFill>
                  <a:srgbClr val="FFFF00"/>
                </a:solidFill>
                <a:latin typeface="+mj-lt"/>
              </a:rPr>
              <a:t>“HERE!”</a:t>
            </a:r>
          </a:p>
        </p:txBody>
      </p:sp>
      <p:pic>
        <p:nvPicPr>
          <p:cNvPr id="1026" name="Picture 2" descr="C:\Users\Owner\Desktop\student raising hand.jpg"/>
          <p:cNvPicPr>
            <a:picLocks noChangeAspect="1" noChangeArrowheads="1"/>
          </p:cNvPicPr>
          <p:nvPr/>
        </p:nvPicPr>
        <p:blipFill>
          <a:blip r:embed="rId3" cstate="print"/>
          <a:srcRect/>
          <a:stretch>
            <a:fillRect/>
          </a:stretch>
        </p:blipFill>
        <p:spPr bwMode="auto">
          <a:xfrm>
            <a:off x="5105400" y="1885950"/>
            <a:ext cx="3593999" cy="3752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8274582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quiz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2" y="32656"/>
            <a:ext cx="9006088" cy="67471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3075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wner\Desktop\michael san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5867400" cy="586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0307006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7924800" cy="37856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n-US" sz="1200" dirty="0" smtClean="0">
              <a:solidFill>
                <a:srgbClr val="FFFF00"/>
              </a:solidFill>
              <a:latin typeface="+mj-lt"/>
            </a:endParaRPr>
          </a:p>
          <a:p>
            <a:r>
              <a:rPr lang="en-US" sz="4000" b="1" dirty="0" smtClean="0">
                <a:solidFill>
                  <a:srgbClr val="FFFF00"/>
                </a:solidFill>
                <a:latin typeface="+mj-lt"/>
              </a:rPr>
              <a:t>Lecture 1: The Moral Side of Murder</a:t>
            </a:r>
          </a:p>
          <a:p>
            <a:endParaRPr lang="en-US" sz="800" b="1" dirty="0" smtClean="0">
              <a:solidFill>
                <a:srgbClr val="FFFF00"/>
              </a:solidFill>
              <a:latin typeface="+mj-lt"/>
            </a:endParaRPr>
          </a:p>
          <a:p>
            <a:endParaRPr lang="en-US" sz="1200" b="1" dirty="0" smtClean="0">
              <a:solidFill>
                <a:schemeClr val="tx1"/>
              </a:solidFill>
              <a:latin typeface="+mj-lt"/>
            </a:endParaRPr>
          </a:p>
          <a:p>
            <a:r>
              <a:rPr lang="en-US" sz="3600" b="1" dirty="0" smtClean="0">
                <a:solidFill>
                  <a:schemeClr val="tx1"/>
                </a:solidFill>
                <a:latin typeface="+mj-lt"/>
              </a:rPr>
              <a:t>Professor Michael </a:t>
            </a:r>
            <a:r>
              <a:rPr lang="en-US" sz="3600" b="1" dirty="0" err="1" smtClean="0">
                <a:solidFill>
                  <a:schemeClr val="tx1"/>
                </a:solidFill>
                <a:latin typeface="+mj-lt"/>
              </a:rPr>
              <a:t>Sandel</a:t>
            </a:r>
            <a:endParaRPr lang="en-US" sz="3600" b="1" dirty="0" smtClean="0">
              <a:solidFill>
                <a:schemeClr val="tx1"/>
              </a:solidFill>
              <a:latin typeface="+mj-lt"/>
            </a:endParaRPr>
          </a:p>
          <a:p>
            <a:endParaRPr lang="en-US" sz="1200" dirty="0" smtClean="0">
              <a:latin typeface="+mj-lt"/>
            </a:endParaRPr>
          </a:p>
          <a:p>
            <a:endParaRPr lang="en-US" sz="4000" b="1" dirty="0">
              <a:solidFill>
                <a:srgbClr val="CC00CC"/>
              </a:solidFill>
              <a:latin typeface="+mj-lt"/>
            </a:endParaRPr>
          </a:p>
          <a:p>
            <a:endParaRPr lang="en-US" sz="4000" b="1" dirty="0" smtClean="0">
              <a:solidFill>
                <a:srgbClr val="CC00CC"/>
              </a:solidFill>
              <a:latin typeface="+mj-lt"/>
            </a:endParaRPr>
          </a:p>
          <a:p>
            <a:endParaRPr lang="en-US" sz="4000" b="1" dirty="0">
              <a:solidFill>
                <a:srgbClr val="CC00CC"/>
              </a:solidFill>
              <a:latin typeface="+mj-lt"/>
            </a:endParaRPr>
          </a:p>
        </p:txBody>
      </p:sp>
      <p:pic>
        <p:nvPicPr>
          <p:cNvPr id="1026" name="Picture 2" descr="http://images.zap2it.com/images/tv-EP01173095/justice-whats-the-right-thing-to-do-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419349"/>
            <a:ext cx="5715000" cy="42862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798425"/>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0"/>
            <a:ext cx="8763000" cy="535531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5400" b="1" dirty="0" smtClean="0">
                <a:solidFill>
                  <a:srgbClr val="FFFF00"/>
                </a:solidFill>
                <a:latin typeface="+mj-lt"/>
              </a:rPr>
              <a:t>Scenario 1</a:t>
            </a:r>
          </a:p>
          <a:p>
            <a:r>
              <a:rPr lang="en-US" sz="3200" b="1" dirty="0" smtClean="0">
                <a:latin typeface="+mj-lt"/>
              </a:rPr>
              <a:t>Suppose you’re the driver of a trolley car. You are going 60mph, but you can’t stop because the brakes don’t work. At the end of the track, there are five workers working on the track. You notice that there is a side track on the right side with one worker working on the track. Your steering wheel works. </a:t>
            </a:r>
            <a:r>
              <a:rPr lang="en-US" sz="3200" b="1" dirty="0" smtClean="0">
                <a:solidFill>
                  <a:srgbClr val="FFFF00"/>
                </a:solidFill>
                <a:latin typeface="+mj-lt"/>
              </a:rPr>
              <a:t>What’s the right thing to do? Keep going straight and kill the five workers, or turn onto the side track and kill only the one worker?</a:t>
            </a:r>
          </a:p>
        </p:txBody>
      </p:sp>
    </p:spTree>
    <p:extLst>
      <p:ext uri="{BB962C8B-B14F-4D97-AF65-F5344CB8AC3E}">
        <p14:creationId xmlns:p14="http://schemas.microsoft.com/office/powerpoint/2010/main" val="170968579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3470"/>
            <a:ext cx="87630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5400" b="1" dirty="0">
                <a:solidFill>
                  <a:srgbClr val="FFFF00"/>
                </a:solidFill>
                <a:latin typeface="+mj-lt"/>
              </a:rPr>
              <a:t>t</a:t>
            </a:r>
            <a:r>
              <a:rPr lang="en-US" sz="5400" b="1" dirty="0" smtClean="0">
                <a:solidFill>
                  <a:srgbClr val="FFFF00"/>
                </a:solidFill>
                <a:latin typeface="+mj-lt"/>
              </a:rPr>
              <a:t>rolley car</a:t>
            </a:r>
            <a:endParaRPr lang="en-US" sz="3200" b="1" dirty="0" smtClean="0">
              <a:solidFill>
                <a:srgbClr val="FFFF00"/>
              </a:solidFill>
              <a:latin typeface="+mj-lt"/>
            </a:endParaRPr>
          </a:p>
        </p:txBody>
      </p:sp>
      <p:pic>
        <p:nvPicPr>
          <p:cNvPr id="2050" name="Picture 2" descr="http://freethinker.kr/files/attach/images/108/581/021/e33178438207c0a9426b5476eee0a4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22751"/>
            <a:ext cx="7848600" cy="5306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57824177"/>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0"/>
            <a:ext cx="8763000" cy="535531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5400" b="1" dirty="0" smtClean="0">
                <a:solidFill>
                  <a:srgbClr val="FFFF00"/>
                </a:solidFill>
                <a:latin typeface="+mj-lt"/>
              </a:rPr>
              <a:t>Scenario 2</a:t>
            </a:r>
          </a:p>
          <a:p>
            <a:r>
              <a:rPr lang="en-US" sz="3200" b="1" dirty="0" smtClean="0">
                <a:latin typeface="+mj-lt"/>
              </a:rPr>
              <a:t>This time, you’re not the driver of the trolley car. You’re an onlooker. You’re standing on a bridge overlooking the trolley car track. A trolley car is coming, and the brakes are not working. There are five workers working at the end of the track. A fat man is standing next to you on the bridge.  </a:t>
            </a:r>
            <a:r>
              <a:rPr lang="en-US" sz="3200" b="1" dirty="0" smtClean="0">
                <a:solidFill>
                  <a:srgbClr val="FFFF00"/>
                </a:solidFill>
                <a:latin typeface="+mj-lt"/>
              </a:rPr>
              <a:t>What’s the right thing to do? Would you push the fat man over the bridge so that he fell on the track, thus saving the lives of the five workers?</a:t>
            </a:r>
          </a:p>
        </p:txBody>
      </p:sp>
    </p:spTree>
    <p:extLst>
      <p:ext uri="{BB962C8B-B14F-4D97-AF65-F5344CB8AC3E}">
        <p14:creationId xmlns:p14="http://schemas.microsoft.com/office/powerpoint/2010/main" val="314413299"/>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3400"/>
            <a:ext cx="8763000" cy="63401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5400" b="1" dirty="0" smtClean="0">
                <a:solidFill>
                  <a:srgbClr val="FFFF00"/>
                </a:solidFill>
                <a:latin typeface="+mj-lt"/>
              </a:rPr>
              <a:t>Scenario 3</a:t>
            </a:r>
          </a:p>
          <a:p>
            <a:r>
              <a:rPr lang="en-US" sz="3200" b="1" dirty="0" smtClean="0">
                <a:latin typeface="+mj-lt"/>
              </a:rPr>
              <a:t>This time, you’re a doctor working in an emergency room. Six patients who have been in a car accident come to the emergency room. Five of them have moderate injuries, and the sixth person has a life-threatening injury. If you care for the five patients, the sixth patient will die. However, if you care for the one severely injured patient, the other five patients will die. </a:t>
            </a:r>
            <a:r>
              <a:rPr lang="en-US" sz="3200" b="1" dirty="0" smtClean="0">
                <a:solidFill>
                  <a:srgbClr val="FFFF00"/>
                </a:solidFill>
                <a:latin typeface="+mj-lt"/>
              </a:rPr>
              <a:t>What’s the right thing to do? If you were the doctor, would you save the five moderately injured patients or the one severely injured patient?</a:t>
            </a:r>
          </a:p>
        </p:txBody>
      </p:sp>
    </p:spTree>
    <p:extLst>
      <p:ext uri="{BB962C8B-B14F-4D97-AF65-F5344CB8AC3E}">
        <p14:creationId xmlns:p14="http://schemas.microsoft.com/office/powerpoint/2010/main" val="172846691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2060</TotalTime>
  <Words>489</Words>
  <Application>Microsoft Office PowerPoint</Application>
  <PresentationFormat>On-screen Show (4:3)</PresentationFormat>
  <Paragraphs>43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Conversation 1</dc:title>
  <dc:creator>Owner</dc:creator>
  <cp:lastModifiedBy>Owner</cp:lastModifiedBy>
  <cp:revision>263</cp:revision>
  <dcterms:created xsi:type="dcterms:W3CDTF">2011-02-27T09:11:30Z</dcterms:created>
  <dcterms:modified xsi:type="dcterms:W3CDTF">2012-09-27T13:41:43Z</dcterms:modified>
</cp:coreProperties>
</file>